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2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7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3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2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6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70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2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DCFD2E-6B3E-403A-8F31-884E7D81A87C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E2A752-B01E-4B0F-BA84-E7F5ACAD9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59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October 13,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Helpful guide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0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TO ANNOTATE YOUR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 list of publishing information in </a:t>
            </a:r>
            <a:r>
              <a:rPr lang="en-US" u="sng" dirty="0" smtClean="0"/>
              <a:t>APA format </a:t>
            </a:r>
            <a:r>
              <a:rPr lang="en-US" dirty="0" smtClean="0"/>
              <a:t>(author’s name, title, edition, city, copyright date and place) followed by a paragraph that </a:t>
            </a:r>
            <a:r>
              <a:rPr lang="en-US" b="1" u="sng" dirty="0" smtClean="0">
                <a:solidFill>
                  <a:srgbClr val="FF0000"/>
                </a:solidFill>
              </a:rPr>
              <a:t>summarizes</a:t>
            </a:r>
            <a:r>
              <a:rPr lang="en-US" dirty="0" smtClean="0"/>
              <a:t> the main points in the source and </a:t>
            </a:r>
            <a:r>
              <a:rPr lang="en-US" b="1" u="sng" dirty="0" smtClean="0">
                <a:solidFill>
                  <a:srgbClr val="FF0000"/>
                </a:solidFill>
              </a:rPr>
              <a:t>evaluates</a:t>
            </a:r>
            <a:r>
              <a:rPr lang="en-US" dirty="0" smtClean="0"/>
              <a:t> the effectiveness of the source</a:t>
            </a:r>
          </a:p>
          <a:p>
            <a:r>
              <a:rPr lang="en-US" dirty="0" smtClean="0"/>
              <a:t>Helps you keep track of what you have read</a:t>
            </a:r>
          </a:p>
          <a:p>
            <a:r>
              <a:rPr lang="en-US" dirty="0" smtClean="0"/>
              <a:t>Helps other readers decide if the source is something they would want to investigate</a:t>
            </a:r>
          </a:p>
          <a:p>
            <a:endParaRPr lang="en-US" dirty="0" smtClean="0"/>
          </a:p>
          <a:p>
            <a:r>
              <a:rPr lang="en-US" dirty="0" smtClean="0"/>
              <a:t>Do Not Begin your search with GOOGLE! </a:t>
            </a:r>
            <a:r>
              <a:rPr lang="en-US" b="1" dirty="0" smtClean="0"/>
              <a:t>Begin with Cobb Virtual Library and “Reliable” sources.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534400" cy="6324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In his/her </a:t>
            </a:r>
            <a:r>
              <a:rPr lang="en-US" sz="2200" b="1" u="sng" dirty="0" smtClean="0">
                <a:solidFill>
                  <a:srgbClr val="FF0000"/>
                </a:solidFill>
              </a:rPr>
              <a:t>(SOURCE TYPE – i.e. magazine, book, article/title, etc.</a:t>
            </a:r>
            <a:r>
              <a:rPr lang="en-US" sz="2200" b="1" dirty="0" smtClean="0">
                <a:solidFill>
                  <a:srgbClr val="FF0000"/>
                </a:solidFill>
              </a:rPr>
              <a:t>), (</a:t>
            </a:r>
            <a:r>
              <a:rPr lang="en-US" sz="2200" b="1" u="sng" dirty="0" smtClean="0">
                <a:solidFill>
                  <a:srgbClr val="FF0000"/>
                </a:solidFill>
              </a:rPr>
              <a:t>AUTHOR – i.e. James Smith</a:t>
            </a:r>
            <a:r>
              <a:rPr lang="en-US" sz="2200" b="1" dirty="0" smtClean="0">
                <a:solidFill>
                  <a:srgbClr val="FF0000"/>
                </a:solidFill>
              </a:rPr>
              <a:t>), a (</a:t>
            </a:r>
            <a:r>
              <a:rPr lang="en-US" sz="2200" b="1" u="sng" dirty="0" smtClean="0">
                <a:solidFill>
                  <a:srgbClr val="FF0000"/>
                </a:solidFill>
              </a:rPr>
              <a:t>GIVE CREDENTIALS – i.e. a Ph.D., researcher, doctor, teacher, writer for)</a:t>
            </a:r>
            <a:r>
              <a:rPr lang="en-US" sz="2200" b="1" dirty="0" smtClean="0">
                <a:solidFill>
                  <a:srgbClr val="FF0000"/>
                </a:solidFill>
              </a:rPr>
              <a:t>, argues that </a:t>
            </a:r>
            <a:r>
              <a:rPr lang="en-US" sz="2200" b="1" u="sng" dirty="0" smtClean="0">
                <a:solidFill>
                  <a:srgbClr val="FF0000"/>
                </a:solidFill>
              </a:rPr>
              <a:t>(MAIN POINT/OPINION</a:t>
            </a:r>
            <a:r>
              <a:rPr lang="en-US" sz="2200" b="1" dirty="0" smtClean="0">
                <a:solidFill>
                  <a:srgbClr val="FF0000"/>
                </a:solidFill>
              </a:rPr>
              <a:t>). </a:t>
            </a:r>
            <a:r>
              <a:rPr lang="en-US" sz="2200" b="1" dirty="0" smtClean="0">
                <a:solidFill>
                  <a:srgbClr val="00B0F0"/>
                </a:solidFill>
              </a:rPr>
              <a:t> S/He </a:t>
            </a:r>
            <a:r>
              <a:rPr lang="en-US" sz="2200" b="1" dirty="0">
                <a:solidFill>
                  <a:srgbClr val="0070C0"/>
                </a:solidFill>
              </a:rPr>
              <a:t>states (</a:t>
            </a:r>
            <a:r>
              <a:rPr lang="en-US" sz="2200" b="1" u="sng" dirty="0">
                <a:solidFill>
                  <a:srgbClr val="0070C0"/>
                </a:solidFill>
              </a:rPr>
              <a:t>SUMMARIZE BIG EVIDENCE)</a:t>
            </a:r>
            <a:r>
              <a:rPr lang="en-US" sz="2200" dirty="0"/>
              <a:t>.  </a:t>
            </a:r>
            <a:r>
              <a:rPr lang="en-US" sz="2200" b="1" dirty="0">
                <a:solidFill>
                  <a:srgbClr val="00B050"/>
                </a:solidFill>
              </a:rPr>
              <a:t>(</a:t>
            </a:r>
            <a:r>
              <a:rPr lang="en-US" sz="2200" b="1" u="sng" dirty="0">
                <a:solidFill>
                  <a:srgbClr val="00B050"/>
                </a:solidFill>
              </a:rPr>
              <a:t>AUTHOR – i.e. </a:t>
            </a:r>
            <a:r>
              <a:rPr lang="en-US" sz="2200" b="1" u="sng" dirty="0" smtClean="0">
                <a:solidFill>
                  <a:srgbClr val="00B050"/>
                </a:solidFill>
              </a:rPr>
              <a:t>Smith</a:t>
            </a:r>
            <a:r>
              <a:rPr lang="en-US" sz="2200" b="1" dirty="0" smtClean="0">
                <a:solidFill>
                  <a:srgbClr val="00B050"/>
                </a:solidFill>
              </a:rPr>
              <a:t>) also </a:t>
            </a:r>
            <a:r>
              <a:rPr lang="en-US" sz="2200" b="1" dirty="0">
                <a:solidFill>
                  <a:srgbClr val="00B050"/>
                </a:solidFill>
              </a:rPr>
              <a:t>notes that </a:t>
            </a:r>
            <a:r>
              <a:rPr lang="en-US" sz="2200" b="1" u="sng" dirty="0">
                <a:solidFill>
                  <a:srgbClr val="00B050"/>
                </a:solidFill>
              </a:rPr>
              <a:t>(MORE EVIDENCE</a:t>
            </a:r>
            <a:r>
              <a:rPr lang="en-US" sz="2200" b="1" dirty="0">
                <a:solidFill>
                  <a:srgbClr val="00B050"/>
                </a:solidFill>
              </a:rPr>
              <a:t>).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/>
              <a:t>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S/He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concludes by stating (</a:t>
            </a:r>
            <a:r>
              <a:rPr lang="en-US" sz="2200" b="1" u="sng" dirty="0">
                <a:solidFill>
                  <a:schemeClr val="accent6">
                    <a:lumMod val="75000"/>
                  </a:schemeClr>
                </a:solidFill>
              </a:rPr>
              <a:t>MORE EVIDENCE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).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200" b="1" dirty="0">
                <a:solidFill>
                  <a:srgbClr val="7030A0"/>
                </a:solidFill>
              </a:rPr>
              <a:t>The strengths of the article include (</a:t>
            </a:r>
            <a:r>
              <a:rPr lang="en-US" sz="2200" b="1" u="sng" dirty="0">
                <a:solidFill>
                  <a:srgbClr val="7030A0"/>
                </a:solidFill>
              </a:rPr>
              <a:t>LIST WHY IT’S GOOD – i.e. up to date, backed up with facts</a:t>
            </a:r>
            <a:r>
              <a:rPr lang="en-US" sz="2200" b="1" dirty="0">
                <a:solidFill>
                  <a:srgbClr val="7030A0"/>
                </a:solidFill>
              </a:rPr>
              <a:t>).</a:t>
            </a:r>
            <a:r>
              <a:rPr lang="en-US" sz="2200" dirty="0"/>
              <a:t>  </a:t>
            </a:r>
            <a:r>
              <a:rPr lang="en-US" sz="2200" b="1" dirty="0"/>
              <a:t>However, while most of the points presented in the (</a:t>
            </a:r>
            <a:r>
              <a:rPr lang="en-US" sz="2200" b="1" u="sng" dirty="0"/>
              <a:t>TYPE OF WORK – i.e. magazine, book, etc.</a:t>
            </a:r>
            <a:r>
              <a:rPr lang="en-US" sz="2200" b="1" dirty="0"/>
              <a:t>) are logical and detailed, (</a:t>
            </a:r>
            <a:r>
              <a:rPr lang="en-US" sz="2200" b="1" u="sng" dirty="0"/>
              <a:t>AUTHOR – i.e. </a:t>
            </a:r>
            <a:r>
              <a:rPr lang="en-US" sz="2200" b="1" u="sng" dirty="0" smtClean="0"/>
              <a:t>Smith)</a:t>
            </a:r>
            <a:r>
              <a:rPr lang="en-US" sz="2200" b="1" dirty="0" smtClean="0"/>
              <a:t> </a:t>
            </a:r>
            <a:r>
              <a:rPr lang="en-US" sz="2200" b="1" dirty="0"/>
              <a:t>fails to take into account (</a:t>
            </a:r>
            <a:r>
              <a:rPr lang="en-US" sz="2200" b="1" u="sng" dirty="0"/>
              <a:t>TELL WHAT’S MISSING/GIVE CRITICISM – i.e. leaves out a point, twists a fact, ignores a perspective, vocabulary is hard to understand</a:t>
            </a:r>
            <a:r>
              <a:rPr lang="en-US" sz="2200" b="1" dirty="0"/>
              <a:t>). </a:t>
            </a:r>
            <a:r>
              <a:rPr lang="en-US" sz="2200" b="1" u="sng" dirty="0" smtClean="0">
                <a:solidFill>
                  <a:srgbClr val="FF0066"/>
                </a:solidFill>
              </a:rPr>
              <a:t>(</a:t>
            </a:r>
            <a:r>
              <a:rPr lang="en-US" sz="2200" b="1" u="sng" dirty="0">
                <a:solidFill>
                  <a:srgbClr val="FF0066"/>
                </a:solidFill>
              </a:rPr>
              <a:t>AUTHOR’S NAME – i.e. </a:t>
            </a:r>
            <a:r>
              <a:rPr lang="en-US" sz="2200" b="1" u="sng" dirty="0" smtClean="0">
                <a:solidFill>
                  <a:srgbClr val="FF0066"/>
                </a:solidFill>
              </a:rPr>
              <a:t>Smith’s</a:t>
            </a:r>
            <a:r>
              <a:rPr lang="en-US" sz="2200" b="1" dirty="0">
                <a:solidFill>
                  <a:srgbClr val="FF0066"/>
                </a:solidFill>
              </a:rPr>
              <a:t>) work would be a good source to use when (</a:t>
            </a:r>
            <a:r>
              <a:rPr lang="en-US" sz="2200" b="1" u="sng" dirty="0">
                <a:solidFill>
                  <a:srgbClr val="FF0066"/>
                </a:solidFill>
              </a:rPr>
              <a:t>PHASE OF RESEARCH –i.e. beginning of research process, just trying  to get a quick overview of the topic, you are  already familiar with the topic, etc</a:t>
            </a:r>
            <a:r>
              <a:rPr lang="en-US" sz="2200" b="1" dirty="0">
                <a:solidFill>
                  <a:srgbClr val="FF0066"/>
                </a:solidFill>
              </a:rPr>
              <a:t>.) but not for (</a:t>
            </a:r>
            <a:r>
              <a:rPr lang="en-US" sz="2200" b="1" u="sng" dirty="0">
                <a:solidFill>
                  <a:srgbClr val="FF0066"/>
                </a:solidFill>
              </a:rPr>
              <a:t>PHASE OF RESEARCH – i.e. serious study, people who don’t already know  something about the topic</a:t>
            </a:r>
            <a:r>
              <a:rPr lang="en-US" sz="2200" b="1" dirty="0">
                <a:solidFill>
                  <a:srgbClr val="FF0066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736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Tahoma</vt:lpstr>
      <vt:lpstr>Tunga</vt:lpstr>
      <vt:lpstr>Wingdings</vt:lpstr>
      <vt:lpstr>iRespondQuestionMaster</vt:lpstr>
      <vt:lpstr>iRespondGraphMaster</vt:lpstr>
      <vt:lpstr>Soho</vt:lpstr>
      <vt:lpstr>Annotated Bib</vt:lpstr>
      <vt:lpstr>TO ANNOTATE YOUR 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</dc:title>
  <dc:creator>Emily Ellwood</dc:creator>
  <cp:lastModifiedBy>Rionda Bell</cp:lastModifiedBy>
  <cp:revision>1</cp:revision>
  <dcterms:created xsi:type="dcterms:W3CDTF">2015-01-26T17:36:41Z</dcterms:created>
  <dcterms:modified xsi:type="dcterms:W3CDTF">2015-10-13T12:56:40Z</dcterms:modified>
</cp:coreProperties>
</file>